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65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6A4"/>
    <a:srgbClr val="255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4179590208995"/>
          <c:y val="1.9963924262553601E-2"/>
          <c:w val="0.72384591852058511"/>
          <c:h val="0.75882728200641592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xVal>
            <c:numRef>
              <c:f>'basic graph'!$C$5:$C$16</c:f>
              <c:numCache>
                <c:formatCode>General</c:formatCode>
                <c:ptCount val="12"/>
                <c:pt idx="0">
                  <c:v>14</c:v>
                </c:pt>
                <c:pt idx="1">
                  <c:v>1</c:v>
                </c:pt>
                <c:pt idx="2">
                  <c:v>5</c:v>
                </c:pt>
                <c:pt idx="3">
                  <c:v>17</c:v>
                </c:pt>
                <c:pt idx="4">
                  <c:v>2</c:v>
                </c:pt>
                <c:pt idx="5">
                  <c:v>9</c:v>
                </c:pt>
                <c:pt idx="6">
                  <c:v>15</c:v>
                </c:pt>
                <c:pt idx="7">
                  <c:v>15</c:v>
                </c:pt>
                <c:pt idx="8">
                  <c:v>13</c:v>
                </c:pt>
                <c:pt idx="9">
                  <c:v>21</c:v>
                </c:pt>
                <c:pt idx="10">
                  <c:v>19</c:v>
                </c:pt>
                <c:pt idx="11">
                  <c:v>19</c:v>
                </c:pt>
              </c:numCache>
            </c:numRef>
          </c:xVal>
          <c:yVal>
            <c:numRef>
              <c:f>'basic graph'!$D$5:$D$16</c:f>
              <c:numCache>
                <c:formatCode>General</c:formatCode>
                <c:ptCount val="12"/>
                <c:pt idx="0">
                  <c:v>20</c:v>
                </c:pt>
                <c:pt idx="1">
                  <c:v>14</c:v>
                </c:pt>
                <c:pt idx="2">
                  <c:v>24</c:v>
                </c:pt>
                <c:pt idx="3">
                  <c:v>31</c:v>
                </c:pt>
                <c:pt idx="4">
                  <c:v>14</c:v>
                </c:pt>
                <c:pt idx="5">
                  <c:v>20</c:v>
                </c:pt>
                <c:pt idx="6">
                  <c:v>17</c:v>
                </c:pt>
                <c:pt idx="7">
                  <c:v>25</c:v>
                </c:pt>
                <c:pt idx="8">
                  <c:v>28</c:v>
                </c:pt>
                <c:pt idx="9">
                  <c:v>28</c:v>
                </c:pt>
                <c:pt idx="10">
                  <c:v>35</c:v>
                </c:pt>
                <c:pt idx="11">
                  <c:v>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C11-4BFB-9178-D47C5175A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7945136"/>
        <c:axId val="427945464"/>
      </c:scatterChart>
      <c:valAx>
        <c:axId val="427945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Proponent’s Empathy</a:t>
                </a:r>
              </a:p>
            </c:rich>
          </c:tx>
          <c:layout>
            <c:manualLayout>
              <c:xMode val="edge"/>
              <c:yMode val="edge"/>
              <c:x val="0.31374584985303611"/>
              <c:y val="0.898227469526013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27945464"/>
        <c:crosses val="autoZero"/>
        <c:crossBetween val="midCat"/>
      </c:valAx>
      <c:valAx>
        <c:axId val="427945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Stakeholders’ Trust</a:t>
                </a:r>
              </a:p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8316801899157633E-2"/>
              <c:y val="0.226043480594451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27945136"/>
        <c:crosses val="autoZero"/>
        <c:crossBetween val="midCat"/>
      </c:valAx>
      <c:spPr>
        <a:noFill/>
        <a:ln w="15875"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7725883385452"/>
          <c:y val="7.6944365285414096E-2"/>
          <c:w val="0.78684328010400573"/>
          <c:h val="0.6948599750273933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'IAIA Example'!$D$5:$D$7</c:f>
              <c:numCache>
                <c:formatCode>General</c:formatCode>
                <c:ptCount val="3"/>
                <c:pt idx="0">
                  <c:v>6</c:v>
                </c:pt>
                <c:pt idx="1">
                  <c:v>14</c:v>
                </c:pt>
                <c:pt idx="2">
                  <c:v>20</c:v>
                </c:pt>
              </c:numCache>
            </c:numRef>
          </c:xVal>
          <c:yVal>
            <c:numRef>
              <c:f>'IAIA Example'!$E$5:$E$7</c:f>
              <c:numCache>
                <c:formatCode>General</c:formatCode>
                <c:ptCount val="3"/>
                <c:pt idx="0">
                  <c:v>6</c:v>
                </c:pt>
                <c:pt idx="1">
                  <c:v>12</c:v>
                </c:pt>
                <c:pt idx="2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531-4A94-AA67-9B318D802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1048512"/>
        <c:axId val="371051136"/>
      </c:scatterChart>
      <c:valAx>
        <c:axId val="371048512"/>
        <c:scaling>
          <c:orientation val="minMax"/>
          <c:max val="24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000" b="1" dirty="0"/>
                  <a:t>Proponent's Empathy</a:t>
                </a:r>
              </a:p>
            </c:rich>
          </c:tx>
          <c:layout>
            <c:manualLayout>
              <c:xMode val="edge"/>
              <c:yMode val="edge"/>
              <c:x val="0.39185733608284573"/>
              <c:y val="0.845509859440974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051136"/>
        <c:crosses val="autoZero"/>
        <c:crossBetween val="midCat"/>
        <c:majorUnit val="2"/>
      </c:valAx>
      <c:valAx>
        <c:axId val="371051136"/>
        <c:scaling>
          <c:orientation val="minMax"/>
          <c:max val="2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000" b="1" dirty="0"/>
                  <a:t>Stakeholder's</a:t>
                </a:r>
                <a:r>
                  <a:rPr lang="en-CA" sz="2000" b="1" baseline="0" dirty="0"/>
                  <a:t> Trust</a:t>
                </a:r>
                <a:endParaRPr lang="en-CA" sz="2000" b="1" dirty="0"/>
              </a:p>
            </c:rich>
          </c:tx>
          <c:layout>
            <c:manualLayout>
              <c:xMode val="edge"/>
              <c:yMode val="edge"/>
              <c:x val="3.753698959116257E-2"/>
              <c:y val="0.262987791949329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048512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0.19256</cdr:x>
      <cdr:y>0.52605</cdr:y>
    </cdr:from>
    <cdr:to>
      <cdr:x>0.24384</cdr:x>
      <cdr:y>0.58366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288A508-4874-4D7B-B120-3889BAB085AB}"/>
            </a:ext>
          </a:extLst>
        </cdr:cNvPr>
        <cdr:cNvSpPr txBox="1"/>
      </cdr:nvSpPr>
      <cdr:spPr>
        <a:xfrm xmlns:a="http://schemas.openxmlformats.org/drawingml/2006/main">
          <a:off x="1299414" y="2822712"/>
          <a:ext cx="346051" cy="3091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A</a:t>
          </a:r>
        </a:p>
      </cdr:txBody>
    </cdr:sp>
  </cdr:relSizeAnchor>
  <cdr:relSizeAnchor xmlns:cdr="http://schemas.openxmlformats.org/drawingml/2006/chartDrawing">
    <cdr:from>
      <cdr:x>0.24989</cdr:x>
      <cdr:y>0.5137</cdr:y>
    </cdr:from>
    <cdr:to>
      <cdr:x>0.29751</cdr:x>
      <cdr:y>0.57955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E5EFE0E-6DC1-4A7C-AA7E-B50C13A32BAB}"/>
            </a:ext>
          </a:extLst>
        </cdr:cNvPr>
        <cdr:cNvSpPr txBox="1"/>
      </cdr:nvSpPr>
      <cdr:spPr>
        <a:xfrm xmlns:a="http://schemas.openxmlformats.org/drawingml/2006/main">
          <a:off x="1686352" y="2756451"/>
          <a:ext cx="321352" cy="3533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E</a:t>
          </a:r>
        </a:p>
      </cdr:txBody>
    </cdr:sp>
  </cdr:relSizeAnchor>
  <cdr:relSizeAnchor xmlns:cdr="http://schemas.openxmlformats.org/drawingml/2006/chartDrawing">
    <cdr:from>
      <cdr:x>0.33333</cdr:x>
      <cdr:y>0.32824</cdr:y>
    </cdr:from>
    <cdr:to>
      <cdr:x>0.39788</cdr:x>
      <cdr:y>0.38504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6F2340BF-20B9-40C8-8ED6-8D84A68021BC}"/>
            </a:ext>
          </a:extLst>
        </cdr:cNvPr>
        <cdr:cNvSpPr txBox="1"/>
      </cdr:nvSpPr>
      <cdr:spPr>
        <a:xfrm xmlns:a="http://schemas.openxmlformats.org/drawingml/2006/main">
          <a:off x="2249395" y="1761298"/>
          <a:ext cx="435619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B</a:t>
          </a:r>
        </a:p>
      </cdr:txBody>
    </cdr:sp>
  </cdr:relSizeAnchor>
  <cdr:relSizeAnchor xmlns:cdr="http://schemas.openxmlformats.org/drawingml/2006/chartDrawing">
    <cdr:from>
      <cdr:x>0.70129</cdr:x>
      <cdr:y>0.15342</cdr:y>
    </cdr:from>
    <cdr:to>
      <cdr:x>0.76541</cdr:x>
      <cdr:y>0.21658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10BDEFF-0BA7-4A2E-B4A9-90DD0C242145}"/>
            </a:ext>
          </a:extLst>
        </cdr:cNvPr>
        <cdr:cNvSpPr txBox="1"/>
      </cdr:nvSpPr>
      <cdr:spPr>
        <a:xfrm xmlns:a="http://schemas.openxmlformats.org/drawingml/2006/main">
          <a:off x="4732476" y="823218"/>
          <a:ext cx="432720" cy="3389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C</a:t>
          </a:r>
        </a:p>
      </cdr:txBody>
    </cdr:sp>
  </cdr:relSizeAnchor>
  <cdr:relSizeAnchor xmlns:cdr="http://schemas.openxmlformats.org/drawingml/2006/chartDrawing">
    <cdr:from>
      <cdr:x>0.7985</cdr:x>
      <cdr:y>0.2455</cdr:y>
    </cdr:from>
    <cdr:to>
      <cdr:x>0.86443</cdr:x>
      <cdr:y>0.31341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D39ED3D0-AE97-4CD8-9B0A-3714F74B8638}"/>
            </a:ext>
          </a:extLst>
        </cdr:cNvPr>
        <cdr:cNvSpPr txBox="1"/>
      </cdr:nvSpPr>
      <cdr:spPr>
        <a:xfrm xmlns:a="http://schemas.openxmlformats.org/drawingml/2006/main">
          <a:off x="5388458" y="1317350"/>
          <a:ext cx="444912" cy="3643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D</a:t>
          </a:r>
        </a:p>
      </cdr:txBody>
    </cdr:sp>
  </cdr:relSizeAnchor>
  <cdr:relSizeAnchor xmlns:cdr="http://schemas.openxmlformats.org/drawingml/2006/chartDrawing">
    <cdr:from>
      <cdr:x>0.68822</cdr:x>
      <cdr:y>0.05772</cdr:y>
    </cdr:from>
    <cdr:to>
      <cdr:x>0.76148</cdr:x>
      <cdr:y>0.11122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EEBD6B2D-1636-48E3-A1D9-4EA3F6D29D5C}"/>
            </a:ext>
          </a:extLst>
        </cdr:cNvPr>
        <cdr:cNvSpPr txBox="1"/>
      </cdr:nvSpPr>
      <cdr:spPr>
        <a:xfrm xmlns:a="http://schemas.openxmlformats.org/drawingml/2006/main">
          <a:off x="4644313" y="309729"/>
          <a:ext cx="494378" cy="2870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J</a:t>
          </a:r>
        </a:p>
      </cdr:txBody>
    </cdr:sp>
  </cdr:relSizeAnchor>
  <cdr:relSizeAnchor xmlns:cdr="http://schemas.openxmlformats.org/drawingml/2006/chartDrawing">
    <cdr:from>
      <cdr:x>0.5827</cdr:x>
      <cdr:y>0.20905</cdr:y>
    </cdr:from>
    <cdr:to>
      <cdr:x>0.64313</cdr:x>
      <cdr:y>0.27078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F307A83E-F351-4378-9C79-FE4379038794}"/>
            </a:ext>
          </a:extLst>
        </cdr:cNvPr>
        <cdr:cNvSpPr txBox="1"/>
      </cdr:nvSpPr>
      <cdr:spPr>
        <a:xfrm xmlns:a="http://schemas.openxmlformats.org/drawingml/2006/main">
          <a:off x="3932228" y="1121741"/>
          <a:ext cx="407797" cy="3312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F</a:t>
          </a:r>
        </a:p>
      </cdr:txBody>
    </cdr:sp>
  </cdr:relSizeAnchor>
  <cdr:relSizeAnchor xmlns:cdr="http://schemas.openxmlformats.org/drawingml/2006/chartDrawing">
    <cdr:from>
      <cdr:x>0.62666</cdr:x>
      <cdr:y>0.30478</cdr:y>
    </cdr:from>
    <cdr:to>
      <cdr:x>0.68894</cdr:x>
      <cdr:y>0.36239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C2DC08E6-8A6F-493A-B5A2-AE10491B29E0}"/>
            </a:ext>
          </a:extLst>
        </cdr:cNvPr>
        <cdr:cNvSpPr txBox="1"/>
      </cdr:nvSpPr>
      <cdr:spPr>
        <a:xfrm xmlns:a="http://schemas.openxmlformats.org/drawingml/2006/main">
          <a:off x="4228892" y="1635402"/>
          <a:ext cx="420281" cy="3091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G</a:t>
          </a:r>
        </a:p>
      </cdr:txBody>
    </cdr:sp>
  </cdr:relSizeAnchor>
  <cdr:relSizeAnchor xmlns:cdr="http://schemas.openxmlformats.org/drawingml/2006/chartDrawing">
    <cdr:from>
      <cdr:x>0.42491</cdr:x>
      <cdr:y>0.40089</cdr:y>
    </cdr:from>
    <cdr:to>
      <cdr:x>0.5</cdr:x>
      <cdr:y>0.46674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8E899935-AD46-4DF3-A78E-23475F84F284}"/>
            </a:ext>
          </a:extLst>
        </cdr:cNvPr>
        <cdr:cNvSpPr txBox="1"/>
      </cdr:nvSpPr>
      <cdr:spPr>
        <a:xfrm xmlns:a="http://schemas.openxmlformats.org/drawingml/2006/main">
          <a:off x="2867400" y="2151156"/>
          <a:ext cx="506727" cy="3533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Ha</a:t>
          </a:r>
        </a:p>
      </cdr:txBody>
    </cdr:sp>
  </cdr:relSizeAnchor>
  <cdr:relSizeAnchor xmlns:cdr="http://schemas.openxmlformats.org/drawingml/2006/chartDrawing">
    <cdr:from>
      <cdr:x>0.64532</cdr:x>
      <cdr:y>0.44012</cdr:y>
    </cdr:from>
    <cdr:to>
      <cdr:x>0.74056</cdr:x>
      <cdr:y>0.50185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DD389B56-6A26-4B9E-9925-BAF6DE429051}"/>
            </a:ext>
          </a:extLst>
        </cdr:cNvPr>
        <cdr:cNvSpPr txBox="1"/>
      </cdr:nvSpPr>
      <cdr:spPr>
        <a:xfrm xmlns:a="http://schemas.openxmlformats.org/drawingml/2006/main">
          <a:off x="4354817" y="2361647"/>
          <a:ext cx="642704" cy="3312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Hb</a:t>
          </a:r>
        </a:p>
      </cdr:txBody>
    </cdr:sp>
  </cdr:relSizeAnchor>
  <cdr:relSizeAnchor xmlns:cdr="http://schemas.openxmlformats.org/drawingml/2006/chartDrawing">
    <cdr:from>
      <cdr:x>0.56439</cdr:x>
      <cdr:y>0.32846</cdr:y>
    </cdr:from>
    <cdr:to>
      <cdr:x>0.62666</cdr:x>
      <cdr:y>0.38813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EA36EA28-A634-4855-B642-9540A1B15270}"/>
            </a:ext>
          </a:extLst>
        </cdr:cNvPr>
        <cdr:cNvSpPr txBox="1"/>
      </cdr:nvSpPr>
      <cdr:spPr>
        <a:xfrm xmlns:a="http://schemas.openxmlformats.org/drawingml/2006/main">
          <a:off x="3808678" y="1762480"/>
          <a:ext cx="420214" cy="3201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I</a:t>
          </a:r>
        </a:p>
      </cdr:txBody>
    </cdr:sp>
  </cdr:relSizeAnchor>
  <cdr:relSizeAnchor xmlns:cdr="http://schemas.openxmlformats.org/drawingml/2006/chartDrawing">
    <cdr:from>
      <cdr:x>0.71582</cdr:x>
      <cdr:y>0.2455</cdr:y>
    </cdr:from>
    <cdr:to>
      <cdr:x>0.78541</cdr:x>
      <cdr:y>0.30928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99B2DCE5-F2B2-4677-A33B-41E32B8D64EF}"/>
            </a:ext>
          </a:extLst>
        </cdr:cNvPr>
        <cdr:cNvSpPr txBox="1"/>
      </cdr:nvSpPr>
      <cdr:spPr>
        <a:xfrm xmlns:a="http://schemas.openxmlformats.org/drawingml/2006/main">
          <a:off x="4830541" y="1317350"/>
          <a:ext cx="469611" cy="3422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K</a:t>
          </a:r>
        </a:p>
      </cdr:txBody>
    </cdr:sp>
  </cdr:relSizeAnchor>
  <cdr:relSizeAnchor xmlns:cdr="http://schemas.openxmlformats.org/drawingml/2006/chartDrawing">
    <cdr:from>
      <cdr:x>0.1978</cdr:x>
      <cdr:y>0.14198</cdr:y>
    </cdr:from>
    <cdr:to>
      <cdr:x>0.92491</cdr:x>
      <cdr:y>0.51852</cdr:y>
    </cdr:to>
    <cdr:cxnSp macro="">
      <cdr:nvCxnSpPr>
        <cdr:cNvPr id="15" name="Straight Connector 14">
          <a:extLst xmlns:a="http://schemas.openxmlformats.org/drawingml/2006/main">
            <a:ext uri="{FF2B5EF4-FFF2-40B4-BE49-F238E27FC236}">
              <a16:creationId xmlns:a16="http://schemas.microsoft.com/office/drawing/2014/main" id="{F54E321C-B577-4D3C-BD54-39DF4B5153E1}"/>
            </a:ext>
          </a:extLst>
        </cdr:cNvPr>
        <cdr:cNvCxnSpPr/>
      </cdr:nvCxnSpPr>
      <cdr:spPr>
        <a:xfrm xmlns:a="http://schemas.openxmlformats.org/drawingml/2006/main" flipV="1">
          <a:off x="1028701" y="657247"/>
          <a:ext cx="3781433" cy="174305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0.18972</cdr:x>
      <cdr:y>0.79254</cdr:y>
    </cdr:from>
    <cdr:to>
      <cdr:x>0.91829</cdr:x>
      <cdr:y>0.79254</cdr:y>
    </cdr:to>
    <cdr:cxnSp macro="">
      <cdr:nvCxnSpPr>
        <cdr:cNvPr id="16" name="Straight Connector 15">
          <a:extLst xmlns:a="http://schemas.openxmlformats.org/drawingml/2006/main">
            <a:ext uri="{FF2B5EF4-FFF2-40B4-BE49-F238E27FC236}">
              <a16:creationId xmlns:a16="http://schemas.microsoft.com/office/drawing/2014/main" id="{C24F6AA8-1FF6-47C8-B729-ABC02E4E3B91}"/>
            </a:ext>
          </a:extLst>
        </cdr:cNvPr>
        <cdr:cNvCxnSpPr/>
      </cdr:nvCxnSpPr>
      <cdr:spPr>
        <a:xfrm xmlns:a="http://schemas.openxmlformats.org/drawingml/2006/main">
          <a:off x="1280283" y="4252706"/>
          <a:ext cx="491655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0.15105</cdr:x>
      <cdr:y>0.42251</cdr:y>
    </cdr:from>
    <cdr:to>
      <cdr:x>0.93797</cdr:x>
      <cdr:y>0.42494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33FF5E9F-0E92-411A-B725-65EF82A81594}"/>
            </a:ext>
          </a:extLst>
        </cdr:cNvPr>
        <cdr:cNvCxnSpPr/>
      </cdr:nvCxnSpPr>
      <cdr:spPr>
        <a:xfrm xmlns:a="http://schemas.openxmlformats.org/drawingml/2006/main">
          <a:off x="1160185" y="2363305"/>
          <a:ext cx="6044236" cy="13592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0.56298</cdr:x>
      <cdr:y>0.07663</cdr:y>
    </cdr:from>
    <cdr:to>
      <cdr:x>0.56485</cdr:x>
      <cdr:y>0.76838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BD463814-BE74-4F47-9C59-32A2807222FA}"/>
            </a:ext>
          </a:extLst>
        </cdr:cNvPr>
        <cdr:cNvCxnSpPr/>
      </cdr:nvCxnSpPr>
      <cdr:spPr>
        <a:xfrm xmlns:a="http://schemas.openxmlformats.org/drawingml/2006/main" flipH="1">
          <a:off x="4324208" y="428646"/>
          <a:ext cx="14363" cy="3869318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0.38352</cdr:x>
      <cdr:y>0.58059</cdr:y>
    </cdr:from>
    <cdr:to>
      <cdr:x>0.44334</cdr:x>
      <cdr:y>0.64856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02A9F845-7E7B-460F-A543-9C41BBC8B290}"/>
            </a:ext>
          </a:extLst>
        </cdr:cNvPr>
        <cdr:cNvSpPr txBox="1"/>
      </cdr:nvSpPr>
      <cdr:spPr>
        <a:xfrm xmlns:a="http://schemas.openxmlformats.org/drawingml/2006/main">
          <a:off x="2945772" y="3247553"/>
          <a:ext cx="459471" cy="380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2000" b="1" dirty="0"/>
            <a:t>A</a:t>
          </a:r>
        </a:p>
      </cdr:txBody>
    </cdr:sp>
  </cdr:relSizeAnchor>
  <cdr:relSizeAnchor xmlns:cdr="http://schemas.openxmlformats.org/drawingml/2006/chartDrawing">
    <cdr:from>
      <cdr:x>0.57902</cdr:x>
      <cdr:y>0.35455</cdr:y>
    </cdr:from>
    <cdr:to>
      <cdr:x>0.63509</cdr:x>
      <cdr:y>0.42251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650ECCE2-C99D-4AEA-AED5-305ED379A925}"/>
            </a:ext>
          </a:extLst>
        </cdr:cNvPr>
        <cdr:cNvSpPr txBox="1"/>
      </cdr:nvSpPr>
      <cdr:spPr>
        <a:xfrm xmlns:a="http://schemas.openxmlformats.org/drawingml/2006/main">
          <a:off x="4447376" y="1983169"/>
          <a:ext cx="430667" cy="380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2000" b="1" dirty="0"/>
            <a:t>B</a:t>
          </a:r>
        </a:p>
      </cdr:txBody>
    </cdr:sp>
  </cdr:relSizeAnchor>
  <cdr:relSizeAnchor xmlns:cdr="http://schemas.openxmlformats.org/drawingml/2006/chartDrawing">
    <cdr:from>
      <cdr:x>0.85162</cdr:x>
      <cdr:y>0.18529</cdr:y>
    </cdr:from>
    <cdr:to>
      <cdr:x>0.91144</cdr:x>
      <cdr:y>0.26054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A44BFF51-7651-47DB-8343-B4219066AAF8}"/>
            </a:ext>
          </a:extLst>
        </cdr:cNvPr>
        <cdr:cNvSpPr txBox="1"/>
      </cdr:nvSpPr>
      <cdr:spPr>
        <a:xfrm xmlns:a="http://schemas.openxmlformats.org/drawingml/2006/main">
          <a:off x="6541190" y="1036403"/>
          <a:ext cx="459470" cy="420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2000" b="1" dirty="0"/>
            <a:t>C</a:t>
          </a:r>
        </a:p>
      </cdr:txBody>
    </cdr:sp>
  </cdr:relSizeAnchor>
  <cdr:relSizeAnchor xmlns:cdr="http://schemas.openxmlformats.org/drawingml/2006/chartDrawing">
    <cdr:from>
      <cdr:x>0.40287</cdr:x>
      <cdr:y>0.43609</cdr:y>
    </cdr:from>
    <cdr:to>
      <cdr:x>0.61861</cdr:x>
      <cdr:y>0.58615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D87778A2-940D-433A-B744-F7659571B816}"/>
            </a:ext>
          </a:extLst>
        </cdr:cNvPr>
        <cdr:cNvCxnSpPr/>
      </cdr:nvCxnSpPr>
      <cdr:spPr>
        <a:xfrm xmlns:a="http://schemas.openxmlformats.org/drawingml/2006/main" flipV="1">
          <a:off x="3094402" y="2439301"/>
          <a:ext cx="1657031" cy="83932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0.65375</cdr:x>
      <cdr:y>0.26054</cdr:y>
    </cdr:from>
    <cdr:to>
      <cdr:x>0.81637</cdr:x>
      <cdr:y>0.41102</cdr:y>
    </cdr:to>
    <cdr:cxnSp macro="">
      <cdr:nvCxnSpPr>
        <cdr:cNvPr id="20" name="Straight Arrow Connector 19">
          <a:extLst xmlns:a="http://schemas.openxmlformats.org/drawingml/2006/main">
            <a:ext uri="{FF2B5EF4-FFF2-40B4-BE49-F238E27FC236}">
              <a16:creationId xmlns:a16="http://schemas.microsoft.com/office/drawing/2014/main" id="{D3F4E2D8-A85A-4714-9731-72ED200BCF5A}"/>
            </a:ext>
          </a:extLst>
        </cdr:cNvPr>
        <cdr:cNvCxnSpPr/>
      </cdr:nvCxnSpPr>
      <cdr:spPr>
        <a:xfrm xmlns:a="http://schemas.openxmlformats.org/drawingml/2006/main" flipV="1">
          <a:off x="5021375" y="1457315"/>
          <a:ext cx="1249064" cy="841713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0.58505</cdr:x>
      <cdr:y>0.28569</cdr:y>
    </cdr:from>
    <cdr:to>
      <cdr:x>0.69042</cdr:x>
      <cdr:y>0.35913</cdr:y>
    </cdr:to>
    <cdr:sp macro="" textlink="">
      <cdr:nvSpPr>
        <cdr:cNvPr id="22" name="TextBox 21">
          <a:extLst xmlns:a="http://schemas.openxmlformats.org/drawingml/2006/main">
            <a:ext uri="{FF2B5EF4-FFF2-40B4-BE49-F238E27FC236}">
              <a16:creationId xmlns:a16="http://schemas.microsoft.com/office/drawing/2014/main" id="{F2C23046-2D57-4329-ACA7-C89CBC1E384F}"/>
            </a:ext>
          </a:extLst>
        </cdr:cNvPr>
        <cdr:cNvSpPr txBox="1"/>
      </cdr:nvSpPr>
      <cdr:spPr>
        <a:xfrm xmlns:a="http://schemas.openxmlformats.org/drawingml/2006/main">
          <a:off x="4493697" y="1597993"/>
          <a:ext cx="809333" cy="41081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2000" b="1" dirty="0"/>
            <a:t>4,1,6</a:t>
          </a:r>
        </a:p>
      </cdr:txBody>
    </cdr:sp>
  </cdr:relSizeAnchor>
  <cdr:relSizeAnchor xmlns:cdr="http://schemas.openxmlformats.org/drawingml/2006/chartDrawing">
    <cdr:from>
      <cdr:x>0.77086</cdr:x>
      <cdr:y>0.0946</cdr:y>
    </cdr:from>
    <cdr:to>
      <cdr:x>0.88752</cdr:x>
      <cdr:y>0.1585</cdr:y>
    </cdr:to>
    <cdr:sp macro="" textlink="">
      <cdr:nvSpPr>
        <cdr:cNvPr id="23" name="TextBox 22">
          <a:extLst xmlns:a="http://schemas.openxmlformats.org/drawingml/2006/main">
            <a:ext uri="{FF2B5EF4-FFF2-40B4-BE49-F238E27FC236}">
              <a16:creationId xmlns:a16="http://schemas.microsoft.com/office/drawing/2014/main" id="{9C95C9DA-D4A7-4457-93CC-A1CD28C62D8D}"/>
            </a:ext>
          </a:extLst>
        </cdr:cNvPr>
        <cdr:cNvSpPr txBox="1"/>
      </cdr:nvSpPr>
      <cdr:spPr>
        <a:xfrm xmlns:a="http://schemas.openxmlformats.org/drawingml/2006/main">
          <a:off x="5920887" y="529173"/>
          <a:ext cx="896051" cy="35742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2000" b="1" dirty="0"/>
            <a:t>9,3,15</a:t>
          </a:r>
        </a:p>
      </cdr:txBody>
    </cdr:sp>
  </cdr:relSizeAnchor>
  <cdr:relSizeAnchor xmlns:cdr="http://schemas.openxmlformats.org/drawingml/2006/chartDrawing">
    <cdr:from>
      <cdr:x>0</cdr:x>
      <cdr:y>0.92718</cdr:y>
    </cdr:from>
    <cdr:to>
      <cdr:x>1</cdr:x>
      <cdr:y>1</cdr:y>
    </cdr:to>
    <cdr:sp macro="" textlink="">
      <cdr:nvSpPr>
        <cdr:cNvPr id="24" name="TextBox 23">
          <a:extLst xmlns:a="http://schemas.openxmlformats.org/drawingml/2006/main">
            <a:ext uri="{FF2B5EF4-FFF2-40B4-BE49-F238E27FC236}">
              <a16:creationId xmlns:a16="http://schemas.microsoft.com/office/drawing/2014/main" id="{186CF948-D05F-43FF-B3E1-68107CD47BCC}"/>
            </a:ext>
          </a:extLst>
        </cdr:cNvPr>
        <cdr:cNvSpPr txBox="1"/>
      </cdr:nvSpPr>
      <cdr:spPr>
        <a:xfrm xmlns:a="http://schemas.openxmlformats.org/drawingml/2006/main">
          <a:off x="0" y="5186202"/>
          <a:ext cx="7680876" cy="4073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dirty="0"/>
            <a:t>Scores: Public Consultation/Engagement, Decision-Making, Knowledge Sharing</a:t>
          </a:r>
        </a:p>
      </cdr:txBody>
    </cdr:sp>
  </cdr:relSizeAnchor>
  <cdr:relSizeAnchor xmlns:cdr="http://schemas.openxmlformats.org/drawingml/2006/chartDrawing">
    <cdr:from>
      <cdr:x>0.30712</cdr:x>
      <cdr:y>0.5</cdr:y>
    </cdr:from>
    <cdr:to>
      <cdr:x>0.41507</cdr:x>
      <cdr:y>0.56386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21841748-D36F-4FCB-B5F5-A138D13AC6FF}"/>
            </a:ext>
          </a:extLst>
        </cdr:cNvPr>
        <cdr:cNvSpPr txBox="1"/>
      </cdr:nvSpPr>
      <cdr:spPr>
        <a:xfrm xmlns:a="http://schemas.openxmlformats.org/drawingml/2006/main">
          <a:off x="2358919" y="2796761"/>
          <a:ext cx="829151" cy="35720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2000" b="1" dirty="0"/>
            <a:t>1,0,5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5" y="903463"/>
            <a:ext cx="6534150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653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458" y="667657"/>
            <a:ext cx="8897256" cy="2322286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B8C04E-47A8-436C-8075-09BCDE2AF890}"/>
              </a:ext>
            </a:extLst>
          </p:cNvPr>
          <p:cNvSpPr/>
          <p:nvPr userDrawn="1"/>
        </p:nvSpPr>
        <p:spPr>
          <a:xfrm>
            <a:off x="0" y="528343"/>
            <a:ext cx="290286" cy="9085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545043" y="4006517"/>
            <a:ext cx="6470537" cy="442003"/>
          </a:xfrm>
        </p:spPr>
        <p:txBody>
          <a:bodyPr>
            <a:normAutofit/>
          </a:bodyPr>
          <a:lstStyle>
            <a:lvl1pPr marL="0" indent="0" algn="r">
              <a:buNone/>
              <a:defRPr sz="2000" b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2545043" y="4462977"/>
            <a:ext cx="6470537" cy="313739"/>
          </a:xfrm>
        </p:spPr>
        <p:txBody>
          <a:bodyPr>
            <a:normAutofit/>
          </a:bodyPr>
          <a:lstStyle>
            <a:lvl1pPr marL="0" indent="0" algn="r">
              <a:buNone/>
              <a:defRPr sz="1600" b="0" i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Title / Organization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2545043" y="4790145"/>
            <a:ext cx="6470537" cy="297228"/>
          </a:xfrm>
        </p:spPr>
        <p:txBody>
          <a:bodyPr>
            <a:normAutofit/>
          </a:bodyPr>
          <a:lstStyle>
            <a:lvl1pPr marL="0" indent="0" algn="r">
              <a:buNone/>
              <a:defRPr sz="1600" b="0" i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Country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2552303" y="5282440"/>
            <a:ext cx="6470537" cy="308999"/>
          </a:xfrm>
        </p:spPr>
        <p:txBody>
          <a:bodyPr>
            <a:normAutofit/>
          </a:bodyPr>
          <a:lstStyle>
            <a:lvl1pPr marL="0" indent="0" algn="r">
              <a:buNone/>
              <a:defRPr sz="1600" b="0" i="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Email Address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2552303" y="6160038"/>
            <a:ext cx="6470537" cy="308999"/>
          </a:xfrm>
        </p:spPr>
        <p:txBody>
          <a:bodyPr>
            <a:normAutofit/>
          </a:bodyPr>
          <a:lstStyle>
            <a:lvl1pPr marL="0" indent="0" algn="r">
              <a:buNone/>
              <a:defRPr sz="1600" b="0" i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 website (optional)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2545042" y="5765156"/>
            <a:ext cx="6470537" cy="308999"/>
          </a:xfrm>
        </p:spPr>
        <p:txBody>
          <a:bodyPr>
            <a:normAutofit/>
          </a:bodyPr>
          <a:lstStyle>
            <a:lvl1pPr marL="0" indent="0" algn="r">
              <a:buNone/>
              <a:defRPr sz="1600" b="0" i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Social media handles (optional)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6" y="4821252"/>
            <a:ext cx="2027280" cy="170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51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rot="10800000">
            <a:off x="0" y="5900056"/>
            <a:ext cx="4329682" cy="65722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056231" y="4069894"/>
            <a:ext cx="6470537" cy="442003"/>
          </a:xfrm>
        </p:spPr>
        <p:txBody>
          <a:bodyPr>
            <a:normAutofit/>
          </a:bodyPr>
          <a:lstStyle>
            <a:lvl1pPr marL="0" indent="0" algn="r">
              <a:buNone/>
              <a:defRPr sz="2000" b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5056231" y="4526354"/>
            <a:ext cx="6470537" cy="313739"/>
          </a:xfrm>
        </p:spPr>
        <p:txBody>
          <a:bodyPr>
            <a:normAutofit/>
          </a:bodyPr>
          <a:lstStyle>
            <a:lvl1pPr marL="0" indent="0" algn="r">
              <a:buNone/>
              <a:defRPr sz="1600" b="0" i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Title / Organization 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5056231" y="4853522"/>
            <a:ext cx="6470537" cy="297228"/>
          </a:xfrm>
        </p:spPr>
        <p:txBody>
          <a:bodyPr>
            <a:normAutofit/>
          </a:bodyPr>
          <a:lstStyle>
            <a:lvl1pPr marL="0" indent="0" algn="r">
              <a:buNone/>
              <a:defRPr sz="1600" b="0" i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Country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5063491" y="5345817"/>
            <a:ext cx="6470537" cy="308999"/>
          </a:xfrm>
        </p:spPr>
        <p:txBody>
          <a:bodyPr>
            <a:normAutofit/>
          </a:bodyPr>
          <a:lstStyle>
            <a:lvl1pPr marL="0" indent="0" algn="r">
              <a:buNone/>
              <a:defRPr sz="1600" b="0" i="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Email Address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5063491" y="6223415"/>
            <a:ext cx="6470537" cy="308999"/>
          </a:xfrm>
        </p:spPr>
        <p:txBody>
          <a:bodyPr>
            <a:normAutofit/>
          </a:bodyPr>
          <a:lstStyle>
            <a:lvl1pPr marL="0" indent="0" algn="r">
              <a:buNone/>
              <a:defRPr sz="1600" b="0" i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 website (optional)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5056230" y="5828533"/>
            <a:ext cx="6470537" cy="308999"/>
          </a:xfrm>
        </p:spPr>
        <p:txBody>
          <a:bodyPr>
            <a:normAutofit/>
          </a:bodyPr>
          <a:lstStyle>
            <a:lvl1pPr marL="0" indent="0" algn="r">
              <a:buNone/>
              <a:defRPr sz="1600" b="0" i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Social media handles (optional)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46639" y="5902418"/>
            <a:ext cx="2397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#iaia22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593" y="4212096"/>
            <a:ext cx="2027280" cy="1705161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642551" y="543697"/>
            <a:ext cx="8872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n-lt"/>
              </a:rPr>
              <a:t>Let’s continue</a:t>
            </a:r>
            <a:r>
              <a:rPr lang="en-US" sz="4800" b="1" baseline="0" dirty="0">
                <a:latin typeface="+mn-lt"/>
              </a:rPr>
              <a:t> the conversation!</a:t>
            </a:r>
          </a:p>
          <a:p>
            <a:r>
              <a:rPr lang="en-US" sz="2400" baseline="0" dirty="0">
                <a:latin typeface="+mn-lt"/>
              </a:rPr>
              <a:t>Post questions and comments via chat in the IAIA22 platform.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4882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2CB26-CE47-4F1D-9B78-6FC430BD5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497BC-D575-4353-AC8C-4D6F70B27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E378-A10D-4598-BCE9-1104DEBA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B846-4EC4-4C50-8CC9-654DD396F306}" type="datetimeFigureOut">
              <a:rPr lang="en-CA" smtClean="0"/>
              <a:t>2022-06-30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31CB-762B-43BD-A34C-7190B975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95B63-8E09-4569-BC45-4C2018B70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167-05C1-4016-83BE-89CF4CA496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5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646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  <p:sldLayoutId id="214748365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4457" y="667657"/>
            <a:ext cx="9805977" cy="172736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EIA: A Model to Facilitate Strategic Planning and Performance Management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dirty="0"/>
              <a:t>Bryan Leach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en-US" dirty="0"/>
              <a:t>Independent Researcher/Consultant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5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Canada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bryleach@telusplanet.net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08458" y="4011035"/>
            <a:ext cx="2046514" cy="24006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solidFill>
                  <a:schemeClr val="bg1">
                    <a:lumMod val="50000"/>
                  </a:schemeClr>
                </a:solidFill>
              </a:rPr>
              <a:t>Insert presenter headshot here.</a:t>
            </a:r>
          </a:p>
          <a:p>
            <a:pPr algn="ctr"/>
            <a:endParaRPr lang="en-US" i="1" baseline="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18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1800" i="1" baseline="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1500" i="1" baseline="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1500" i="1" baseline="0" dirty="0">
                <a:solidFill>
                  <a:schemeClr val="bg1">
                    <a:lumMod val="50000"/>
                  </a:schemeClr>
                </a:solidFill>
              </a:rPr>
              <a:t>CLICK &amp; DELETE THIS TEXT BOX.</a:t>
            </a:r>
          </a:p>
          <a:p>
            <a:pPr algn="ctr"/>
            <a:endParaRPr lang="en-US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3EAB08-CF3C-490E-9849-058C713CAB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842" y="3637916"/>
            <a:ext cx="2319130" cy="289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9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E6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58CA1EB-933F-4F3A-A575-C50E5AEBD825}"/>
              </a:ext>
            </a:extLst>
          </p:cNvPr>
          <p:cNvSpPr/>
          <p:nvPr/>
        </p:nvSpPr>
        <p:spPr>
          <a:xfrm>
            <a:off x="443948" y="1491016"/>
            <a:ext cx="9342783" cy="481644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9B35926-A98D-41EB-90F9-AFE8F82A54EA}"/>
              </a:ext>
            </a:extLst>
          </p:cNvPr>
          <p:cNvSpPr/>
          <p:nvPr/>
        </p:nvSpPr>
        <p:spPr>
          <a:xfrm>
            <a:off x="1035668" y="1872227"/>
            <a:ext cx="2120348" cy="13914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F7BE67-196A-4973-B663-0E61AB49BE8E}"/>
              </a:ext>
            </a:extLst>
          </p:cNvPr>
          <p:cNvSpPr/>
          <p:nvPr/>
        </p:nvSpPr>
        <p:spPr>
          <a:xfrm>
            <a:off x="4136220" y="1832471"/>
            <a:ext cx="2120348" cy="13914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58195D9-0F97-4EA5-AD05-DA6D629E610D}"/>
              </a:ext>
            </a:extLst>
          </p:cNvPr>
          <p:cNvSpPr/>
          <p:nvPr/>
        </p:nvSpPr>
        <p:spPr>
          <a:xfrm>
            <a:off x="7089912" y="1839672"/>
            <a:ext cx="2120348" cy="1391478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B251D92-F1E4-4096-8678-5A44F54CABBA}"/>
              </a:ext>
            </a:extLst>
          </p:cNvPr>
          <p:cNvSpPr/>
          <p:nvPr/>
        </p:nvSpPr>
        <p:spPr>
          <a:xfrm>
            <a:off x="7146008" y="4055161"/>
            <a:ext cx="2120348" cy="13914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D95528D-B358-46AF-9EBD-F3A186FCDBED}"/>
              </a:ext>
            </a:extLst>
          </p:cNvPr>
          <p:cNvSpPr/>
          <p:nvPr/>
        </p:nvSpPr>
        <p:spPr>
          <a:xfrm>
            <a:off x="4119773" y="4055161"/>
            <a:ext cx="2120348" cy="13914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BEF1B5-B488-4EA1-AF30-2909EC6B1737}"/>
              </a:ext>
            </a:extLst>
          </p:cNvPr>
          <p:cNvSpPr txBox="1"/>
          <p:nvPr/>
        </p:nvSpPr>
        <p:spPr>
          <a:xfrm>
            <a:off x="1291072" y="2174267"/>
            <a:ext cx="1609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/>
              <a:t>PROPONENTEMPATHY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580A48-C7CE-4FD4-9C40-65CDF4CBDEA5}"/>
              </a:ext>
            </a:extLst>
          </p:cNvPr>
          <p:cNvSpPr txBox="1"/>
          <p:nvPr/>
        </p:nvSpPr>
        <p:spPr>
          <a:xfrm>
            <a:off x="4243028" y="2121330"/>
            <a:ext cx="1932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/>
              <a:t>STAKEHOLDERS</a:t>
            </a:r>
          </a:p>
          <a:p>
            <a:pPr algn="ctr"/>
            <a:r>
              <a:rPr lang="en-CA" sz="2000" b="1" dirty="0"/>
              <a:t>TRUST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A671DF-B9CB-478A-B57C-B110250901AE}"/>
              </a:ext>
            </a:extLst>
          </p:cNvPr>
          <p:cNvSpPr txBox="1"/>
          <p:nvPr/>
        </p:nvSpPr>
        <p:spPr>
          <a:xfrm>
            <a:off x="7146008" y="1912146"/>
            <a:ext cx="19447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/>
              <a:t>COLLABORATIVE</a:t>
            </a:r>
          </a:p>
          <a:p>
            <a:pPr algn="ctr"/>
            <a:r>
              <a:rPr lang="en-CA" sz="2000" b="1" dirty="0"/>
              <a:t>(MEANINGFUL)</a:t>
            </a:r>
          </a:p>
          <a:p>
            <a:pPr algn="ctr"/>
            <a:r>
              <a:rPr lang="en-CA" sz="2000" b="1" dirty="0"/>
              <a:t>RELATIONSHIPS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5CFB4C-9F07-4766-A07D-C59C61871C52}"/>
              </a:ext>
            </a:extLst>
          </p:cNvPr>
          <p:cNvSpPr txBox="1"/>
          <p:nvPr/>
        </p:nvSpPr>
        <p:spPr>
          <a:xfrm>
            <a:off x="7338164" y="4335404"/>
            <a:ext cx="1736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/>
              <a:t>KNOWLEDGE</a:t>
            </a:r>
          </a:p>
          <a:p>
            <a:pPr algn="ctr"/>
            <a:r>
              <a:rPr lang="en-CA" sz="2000" b="1" dirty="0"/>
              <a:t>SHARING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C59D57-C6DD-4144-8A2D-6C8183A4927C}"/>
              </a:ext>
            </a:extLst>
          </p:cNvPr>
          <p:cNvSpPr txBox="1"/>
          <p:nvPr/>
        </p:nvSpPr>
        <p:spPr>
          <a:xfrm>
            <a:off x="4485860" y="4304625"/>
            <a:ext cx="1258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/>
              <a:t>DECISION</a:t>
            </a:r>
          </a:p>
          <a:p>
            <a:pPr algn="ctr"/>
            <a:r>
              <a:rPr lang="en-CA" sz="2000" b="1" dirty="0"/>
              <a:t>MAKING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B513FF-E7D0-4E2A-988B-1358FC86AE21}"/>
              </a:ext>
            </a:extLst>
          </p:cNvPr>
          <p:cNvSpPr txBox="1"/>
          <p:nvPr/>
        </p:nvSpPr>
        <p:spPr>
          <a:xfrm>
            <a:off x="2660374" y="1128355"/>
            <a:ext cx="5618923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PUBLIC CONSULTATION AND ENGAGEMENT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CCA6C5A4-593A-4CB8-B47E-5DE4ABB064BB}"/>
              </a:ext>
            </a:extLst>
          </p:cNvPr>
          <p:cNvSpPr/>
          <p:nvPr/>
        </p:nvSpPr>
        <p:spPr>
          <a:xfrm>
            <a:off x="3460815" y="2130094"/>
            <a:ext cx="622853" cy="46166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7DD8779-6013-4EC1-BA09-DB838CDCFFD2}"/>
              </a:ext>
            </a:extLst>
          </p:cNvPr>
          <p:cNvSpPr/>
          <p:nvPr/>
        </p:nvSpPr>
        <p:spPr>
          <a:xfrm>
            <a:off x="6400694" y="2174267"/>
            <a:ext cx="622853" cy="4682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5FD06454-DFC4-4E8C-80B1-44876377EE48}"/>
              </a:ext>
            </a:extLst>
          </p:cNvPr>
          <p:cNvSpPr/>
          <p:nvPr/>
        </p:nvSpPr>
        <p:spPr>
          <a:xfrm rot="10800000">
            <a:off x="6427197" y="4427735"/>
            <a:ext cx="622853" cy="46166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BCA152-ED90-4727-88F5-3136EBFC7759}"/>
              </a:ext>
            </a:extLst>
          </p:cNvPr>
          <p:cNvSpPr txBox="1"/>
          <p:nvPr/>
        </p:nvSpPr>
        <p:spPr>
          <a:xfrm>
            <a:off x="2706380" y="170912"/>
            <a:ext cx="5005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/>
              <a:t> MODEL FRAMEWORK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D705ACF-E73B-4DB2-AA61-0AF868876B32}"/>
              </a:ext>
            </a:extLst>
          </p:cNvPr>
          <p:cNvSpPr/>
          <p:nvPr/>
        </p:nvSpPr>
        <p:spPr>
          <a:xfrm>
            <a:off x="1000539" y="3993608"/>
            <a:ext cx="2120348" cy="13914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40FF256F-6FF0-4368-9E70-55D24740D610}"/>
              </a:ext>
            </a:extLst>
          </p:cNvPr>
          <p:cNvSpPr/>
          <p:nvPr/>
        </p:nvSpPr>
        <p:spPr>
          <a:xfrm rot="10800000">
            <a:off x="3326295" y="4377788"/>
            <a:ext cx="622853" cy="46166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10226F-4281-488D-BD32-90E112758772}"/>
              </a:ext>
            </a:extLst>
          </p:cNvPr>
          <p:cNvSpPr txBox="1"/>
          <p:nvPr/>
        </p:nvSpPr>
        <p:spPr>
          <a:xfrm>
            <a:off x="1023726" y="4150737"/>
            <a:ext cx="2130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/>
              <a:t>GOVT./REG. APPROVAL</a:t>
            </a:r>
          </a:p>
          <a:p>
            <a:pPr algn="ctr"/>
            <a:r>
              <a:rPr lang="en-CA" sz="2000" b="1" dirty="0"/>
              <a:t>(SOCIAL LICENSE)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07556BD9-D59D-4064-B3E1-0155B3C6729F}"/>
              </a:ext>
            </a:extLst>
          </p:cNvPr>
          <p:cNvSpPr/>
          <p:nvPr/>
        </p:nvSpPr>
        <p:spPr>
          <a:xfrm rot="5400000">
            <a:off x="7806960" y="3406005"/>
            <a:ext cx="622853" cy="46166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B1C9A6-8850-41B4-B2BF-D5D3AD17C4CA}"/>
              </a:ext>
            </a:extLst>
          </p:cNvPr>
          <p:cNvSpPr txBox="1"/>
          <p:nvPr/>
        </p:nvSpPr>
        <p:spPr>
          <a:xfrm>
            <a:off x="9886119" y="6440552"/>
            <a:ext cx="2040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IAIA 2022 Leach and Kerr</a:t>
            </a:r>
          </a:p>
        </p:txBody>
      </p:sp>
    </p:spTree>
    <p:extLst>
      <p:ext uri="{BB962C8B-B14F-4D97-AF65-F5344CB8AC3E}">
        <p14:creationId xmlns:p14="http://schemas.microsoft.com/office/powerpoint/2010/main" val="50504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E6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D2115B3-4D37-4FA9-A07B-E07002CB4B1D}"/>
              </a:ext>
            </a:extLst>
          </p:cNvPr>
          <p:cNvCxnSpPr/>
          <p:nvPr/>
        </p:nvCxnSpPr>
        <p:spPr>
          <a:xfrm>
            <a:off x="2034719" y="5831284"/>
            <a:ext cx="64140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5E485CB-3192-4FF5-A056-FE8C49126C99}"/>
              </a:ext>
            </a:extLst>
          </p:cNvPr>
          <p:cNvCxnSpPr/>
          <p:nvPr/>
        </p:nvCxnSpPr>
        <p:spPr>
          <a:xfrm flipV="1">
            <a:off x="2034719" y="1166519"/>
            <a:ext cx="0" cy="46647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A1F0178-3467-4152-A7C3-16CA32292402}"/>
              </a:ext>
            </a:extLst>
          </p:cNvPr>
          <p:cNvSpPr txBox="1"/>
          <p:nvPr/>
        </p:nvSpPr>
        <p:spPr>
          <a:xfrm>
            <a:off x="1999620" y="5799429"/>
            <a:ext cx="6714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Proponent’s Empathy</a:t>
            </a:r>
          </a:p>
          <a:p>
            <a:pPr algn="ctr"/>
            <a:r>
              <a:rPr lang="en-CA" sz="2400" b="1" dirty="0"/>
              <a:t>(Cognitive + Emotional + Compassionate + Radical)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B07EBA-0269-4688-A9A3-5240A7BBDF84}"/>
              </a:ext>
            </a:extLst>
          </p:cNvPr>
          <p:cNvSpPr txBox="1"/>
          <p:nvPr/>
        </p:nvSpPr>
        <p:spPr>
          <a:xfrm rot="16200000">
            <a:off x="-1241406" y="2867086"/>
            <a:ext cx="4956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Stakeholders’ Trust</a:t>
            </a:r>
          </a:p>
          <a:p>
            <a:pPr algn="ctr"/>
            <a:r>
              <a:rPr lang="en-CA" sz="2400" b="1" dirty="0"/>
              <a:t>(Competence + Communication + Contract + Capacity)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4302D59-5935-407D-902E-76D08CAA3D22}"/>
              </a:ext>
            </a:extLst>
          </p:cNvPr>
          <p:cNvSpPr/>
          <p:nvPr/>
        </p:nvSpPr>
        <p:spPr>
          <a:xfrm>
            <a:off x="3026744" y="4829705"/>
            <a:ext cx="291546" cy="2650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AC6A030-01CF-4C51-956B-B9B7DDDF0F34}"/>
              </a:ext>
            </a:extLst>
          </p:cNvPr>
          <p:cNvSpPr/>
          <p:nvPr/>
        </p:nvSpPr>
        <p:spPr>
          <a:xfrm>
            <a:off x="4697163" y="3467250"/>
            <a:ext cx="291546" cy="2650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342CEAB-57E4-40CB-B204-BD44B1568B1C}"/>
              </a:ext>
            </a:extLst>
          </p:cNvPr>
          <p:cNvSpPr/>
          <p:nvPr/>
        </p:nvSpPr>
        <p:spPr>
          <a:xfrm>
            <a:off x="6329301" y="2230502"/>
            <a:ext cx="291546" cy="2650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26A08C1-3703-4CCF-AEEA-B63528BA5F99}"/>
              </a:ext>
            </a:extLst>
          </p:cNvPr>
          <p:cNvCxnSpPr/>
          <p:nvPr/>
        </p:nvCxnSpPr>
        <p:spPr>
          <a:xfrm flipV="1">
            <a:off x="2821335" y="1664737"/>
            <a:ext cx="4532244" cy="3583274"/>
          </a:xfrm>
          <a:prstGeom prst="straightConnector1">
            <a:avLst/>
          </a:prstGeom>
          <a:ln w="762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28C4B1F-45CF-4328-AF86-7A71A466C2A1}"/>
              </a:ext>
            </a:extLst>
          </p:cNvPr>
          <p:cNvSpPr txBox="1"/>
          <p:nvPr/>
        </p:nvSpPr>
        <p:spPr>
          <a:xfrm>
            <a:off x="2821335" y="273563"/>
            <a:ext cx="6003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/>
              <a:t>THE CONCEPTUAL MODEL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A3F099-AA68-48DF-9B97-D637193F02EF}"/>
              </a:ext>
            </a:extLst>
          </p:cNvPr>
          <p:cNvSpPr txBox="1"/>
          <p:nvPr/>
        </p:nvSpPr>
        <p:spPr>
          <a:xfrm>
            <a:off x="3432716" y="4870730"/>
            <a:ext cx="2670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Autocratic - Debate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19C725-A09E-4705-86C2-C32D2934ED0A}"/>
              </a:ext>
            </a:extLst>
          </p:cNvPr>
          <p:cNvSpPr txBox="1"/>
          <p:nvPr/>
        </p:nvSpPr>
        <p:spPr>
          <a:xfrm>
            <a:off x="4971175" y="3467250"/>
            <a:ext cx="4258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Consultative – Discussion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9339DA-33A2-4E2D-9348-B7D4648D9844}"/>
              </a:ext>
            </a:extLst>
          </p:cNvPr>
          <p:cNvSpPr txBox="1"/>
          <p:nvPr/>
        </p:nvSpPr>
        <p:spPr>
          <a:xfrm>
            <a:off x="6682407" y="2235213"/>
            <a:ext cx="3474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Consensus – Dialogue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FBC255-6F64-48A5-BBFC-5804CC523214}"/>
              </a:ext>
            </a:extLst>
          </p:cNvPr>
          <p:cNvSpPr txBox="1"/>
          <p:nvPr/>
        </p:nvSpPr>
        <p:spPr>
          <a:xfrm>
            <a:off x="4615626" y="3950750"/>
            <a:ext cx="3054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i="1" dirty="0"/>
              <a:t>Impacts/Mitigation</a:t>
            </a:r>
          </a:p>
          <a:p>
            <a:r>
              <a:rPr lang="en-CA" sz="2000" b="1" i="1" dirty="0"/>
              <a:t>Explaining (One-way)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55A8D8-5FA9-410E-A4AC-204063AB3C02}"/>
              </a:ext>
            </a:extLst>
          </p:cNvPr>
          <p:cNvSpPr txBox="1"/>
          <p:nvPr/>
        </p:nvSpPr>
        <p:spPr>
          <a:xfrm>
            <a:off x="6330721" y="2609072"/>
            <a:ext cx="2829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i="1" dirty="0"/>
              <a:t>Issues/Alternatives</a:t>
            </a:r>
          </a:p>
          <a:p>
            <a:r>
              <a:rPr lang="en-CA" sz="2000" b="1" i="1" dirty="0"/>
              <a:t>Addressing (Two-way)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97C542-3D3E-4957-8351-A7498C4E27A1}"/>
              </a:ext>
            </a:extLst>
          </p:cNvPr>
          <p:cNvSpPr txBox="1"/>
          <p:nvPr/>
        </p:nvSpPr>
        <p:spPr>
          <a:xfrm>
            <a:off x="7299478" y="1609989"/>
            <a:ext cx="2829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i="1" dirty="0"/>
              <a:t>Interests/’Best Solution’</a:t>
            </a:r>
          </a:p>
          <a:p>
            <a:r>
              <a:rPr lang="en-CA" sz="2000" b="1" i="1" dirty="0"/>
              <a:t>Reconciling (Two-way)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EB9869-4A93-4057-99B5-3083E235C6DD}"/>
              </a:ext>
            </a:extLst>
          </p:cNvPr>
          <p:cNvSpPr txBox="1"/>
          <p:nvPr/>
        </p:nvSpPr>
        <p:spPr>
          <a:xfrm rot="19277942">
            <a:off x="1986517" y="2673033"/>
            <a:ext cx="5858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Public Consultation: Scope and Integration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3CCD67-B01C-4A81-9812-61ADB25B2B37}"/>
              </a:ext>
            </a:extLst>
          </p:cNvPr>
          <p:cNvSpPr txBox="1"/>
          <p:nvPr/>
        </p:nvSpPr>
        <p:spPr>
          <a:xfrm>
            <a:off x="9886119" y="6440552"/>
            <a:ext cx="2040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IAIA 2022 Leach and Kerr</a:t>
            </a:r>
          </a:p>
        </p:txBody>
      </p:sp>
    </p:spTree>
    <p:extLst>
      <p:ext uri="{BB962C8B-B14F-4D97-AF65-F5344CB8AC3E}">
        <p14:creationId xmlns:p14="http://schemas.microsoft.com/office/powerpoint/2010/main" val="80971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E6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D5E2F52-6531-4A63-98FF-116C71FDAF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1919248"/>
              </p:ext>
            </p:extLst>
          </p:nvPr>
        </p:nvGraphicFramePr>
        <p:xfrm>
          <a:off x="2721870" y="1101172"/>
          <a:ext cx="6748255" cy="536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7194451A-4130-403B-9F95-4D70277EC687}"/>
              </a:ext>
            </a:extLst>
          </p:cNvPr>
          <p:cNvSpPr/>
          <p:nvPr/>
        </p:nvSpPr>
        <p:spPr>
          <a:xfrm>
            <a:off x="7613374" y="1630639"/>
            <a:ext cx="185531" cy="172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A1B7D99-5B5E-4D2F-8CCF-A5930CC18597}"/>
              </a:ext>
            </a:extLst>
          </p:cNvPr>
          <p:cNvSpPr/>
          <p:nvPr/>
        </p:nvSpPr>
        <p:spPr>
          <a:xfrm>
            <a:off x="7268817" y="2007704"/>
            <a:ext cx="185531" cy="172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420B85-BADF-470F-80BB-9D4BE7332234}"/>
              </a:ext>
            </a:extLst>
          </p:cNvPr>
          <p:cNvSpPr/>
          <p:nvPr/>
        </p:nvSpPr>
        <p:spPr>
          <a:xfrm>
            <a:off x="5632174" y="3183835"/>
            <a:ext cx="185531" cy="172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52EFB93-57DF-45E9-A1E4-53FE85661D71}"/>
              </a:ext>
            </a:extLst>
          </p:cNvPr>
          <p:cNvSpPr/>
          <p:nvPr/>
        </p:nvSpPr>
        <p:spPr>
          <a:xfrm>
            <a:off x="4896678" y="2736574"/>
            <a:ext cx="185531" cy="172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77EB69-D463-4DF7-921A-E2C2D9EF0669}"/>
              </a:ext>
            </a:extLst>
          </p:cNvPr>
          <p:cNvSpPr/>
          <p:nvPr/>
        </p:nvSpPr>
        <p:spPr>
          <a:xfrm>
            <a:off x="4287078" y="3784116"/>
            <a:ext cx="185531" cy="172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4D033B-0345-40D8-96A3-5CA5A76DFDB8}"/>
              </a:ext>
            </a:extLst>
          </p:cNvPr>
          <p:cNvSpPr/>
          <p:nvPr/>
        </p:nvSpPr>
        <p:spPr>
          <a:xfrm>
            <a:off x="4101547" y="3784116"/>
            <a:ext cx="185531" cy="172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D4F5C72-349E-4312-8997-09F997288F28}"/>
              </a:ext>
            </a:extLst>
          </p:cNvPr>
          <p:cNvSpPr/>
          <p:nvPr/>
        </p:nvSpPr>
        <p:spPr>
          <a:xfrm>
            <a:off x="6626085" y="3197087"/>
            <a:ext cx="185531" cy="172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EF00099-C181-4B70-A05B-EA0355868D18}"/>
              </a:ext>
            </a:extLst>
          </p:cNvPr>
          <p:cNvSpPr/>
          <p:nvPr/>
        </p:nvSpPr>
        <p:spPr>
          <a:xfrm>
            <a:off x="6857999" y="3429000"/>
            <a:ext cx="185531" cy="172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02EDCD-7755-4FF9-B162-6CFD2C0CDCDB}"/>
              </a:ext>
            </a:extLst>
          </p:cNvPr>
          <p:cNvSpPr/>
          <p:nvPr/>
        </p:nvSpPr>
        <p:spPr>
          <a:xfrm>
            <a:off x="6460432" y="2332383"/>
            <a:ext cx="185531" cy="172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149ED4F-C68A-4CE3-BE66-A559E1558678}"/>
              </a:ext>
            </a:extLst>
          </p:cNvPr>
          <p:cNvSpPr/>
          <p:nvPr/>
        </p:nvSpPr>
        <p:spPr>
          <a:xfrm>
            <a:off x="6858001" y="2650435"/>
            <a:ext cx="185531" cy="172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9BF3D49-2234-4205-94F0-CAB5EF719530}"/>
              </a:ext>
            </a:extLst>
          </p:cNvPr>
          <p:cNvSpPr/>
          <p:nvPr/>
        </p:nvSpPr>
        <p:spPr>
          <a:xfrm>
            <a:off x="8017565" y="2345635"/>
            <a:ext cx="185531" cy="172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AE566AB-8CB9-42FB-903C-D9CFE4512FEB}"/>
              </a:ext>
            </a:extLst>
          </p:cNvPr>
          <p:cNvSpPr/>
          <p:nvPr/>
        </p:nvSpPr>
        <p:spPr>
          <a:xfrm>
            <a:off x="7613374" y="2332383"/>
            <a:ext cx="185531" cy="172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9BFE0D-9310-4983-B3E7-0E5B6DB381A9}"/>
              </a:ext>
            </a:extLst>
          </p:cNvPr>
          <p:cNvSpPr txBox="1"/>
          <p:nvPr/>
        </p:nvSpPr>
        <p:spPr>
          <a:xfrm>
            <a:off x="3843129" y="148122"/>
            <a:ext cx="4505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/>
              <a:t>MODEL VALIDATION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EA556F6-678B-4708-B05A-8BC3F2B9FE60}"/>
              </a:ext>
            </a:extLst>
          </p:cNvPr>
          <p:cNvCxnSpPr>
            <a:cxnSpLocks/>
          </p:cNvCxnSpPr>
          <p:nvPr/>
        </p:nvCxnSpPr>
        <p:spPr>
          <a:xfrm>
            <a:off x="4002156" y="1245705"/>
            <a:ext cx="0" cy="41081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91EB8BD-5E20-4D0D-BDA1-4517BB88BC27}"/>
              </a:ext>
            </a:extLst>
          </p:cNvPr>
          <p:cNvSpPr txBox="1"/>
          <p:nvPr/>
        </p:nvSpPr>
        <p:spPr>
          <a:xfrm>
            <a:off x="9886119" y="6440552"/>
            <a:ext cx="2040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IAIA 2022 Leach and Kerr</a:t>
            </a:r>
          </a:p>
        </p:txBody>
      </p:sp>
    </p:spTree>
    <p:extLst>
      <p:ext uri="{BB962C8B-B14F-4D97-AF65-F5344CB8AC3E}">
        <p14:creationId xmlns:p14="http://schemas.microsoft.com/office/powerpoint/2010/main" val="71932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E6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2B99A0-7706-4045-84EB-2E6089CA26B4}"/>
              </a:ext>
            </a:extLst>
          </p:cNvPr>
          <p:cNvSpPr txBox="1"/>
          <p:nvPr/>
        </p:nvSpPr>
        <p:spPr>
          <a:xfrm>
            <a:off x="3737112" y="278296"/>
            <a:ext cx="4717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/>
              <a:t>MODEL APPLICATION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0907DBF-FF39-40E5-A77B-6AC9B7A572E0}"/>
              </a:ext>
            </a:extLst>
          </p:cNvPr>
          <p:cNvGraphicFramePr/>
          <p:nvPr/>
        </p:nvGraphicFramePr>
        <p:xfrm>
          <a:off x="1913696" y="986182"/>
          <a:ext cx="7680877" cy="5593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E62A27BA-552C-40A1-B72F-EB21E91709A8}"/>
              </a:ext>
            </a:extLst>
          </p:cNvPr>
          <p:cNvSpPr/>
          <p:nvPr/>
        </p:nvSpPr>
        <p:spPr>
          <a:xfrm>
            <a:off x="8184135" y="2284471"/>
            <a:ext cx="172277" cy="1590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6A0E44-5C30-481A-9E5A-34D8181688DD}"/>
              </a:ext>
            </a:extLst>
          </p:cNvPr>
          <p:cNvSpPr/>
          <p:nvPr/>
        </p:nvSpPr>
        <p:spPr>
          <a:xfrm>
            <a:off x="6665129" y="3266457"/>
            <a:ext cx="172277" cy="1590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3382C23-475B-4D9B-B2DF-03545F95C89C}"/>
              </a:ext>
            </a:extLst>
          </p:cNvPr>
          <p:cNvSpPr/>
          <p:nvPr/>
        </p:nvSpPr>
        <p:spPr>
          <a:xfrm>
            <a:off x="4687191" y="4264805"/>
            <a:ext cx="172277" cy="1590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3577E7-949D-4167-BB3D-9C1E01557194}"/>
              </a:ext>
            </a:extLst>
          </p:cNvPr>
          <p:cNvSpPr txBox="1"/>
          <p:nvPr/>
        </p:nvSpPr>
        <p:spPr>
          <a:xfrm>
            <a:off x="9886119" y="6440552"/>
            <a:ext cx="2040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IAIA 2022 Leach and Kerr</a:t>
            </a:r>
          </a:p>
        </p:txBody>
      </p:sp>
    </p:spTree>
    <p:extLst>
      <p:ext uri="{BB962C8B-B14F-4D97-AF65-F5344CB8AC3E}">
        <p14:creationId xmlns:p14="http://schemas.microsoft.com/office/powerpoint/2010/main" val="48102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dirty="0"/>
              <a:t>Bryan Leach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en-US" dirty="0"/>
              <a:t>Independent Researcher/Consultant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Canada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bryleach@telusplanet.net</a:t>
            </a:r>
          </a:p>
        </p:txBody>
      </p:sp>
    </p:spTree>
    <p:extLst>
      <p:ext uri="{BB962C8B-B14F-4D97-AF65-F5344CB8AC3E}">
        <p14:creationId xmlns:p14="http://schemas.microsoft.com/office/powerpoint/2010/main" val="1483218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201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Garamond</vt:lpstr>
      <vt:lpstr>Times New Roman</vt:lpstr>
      <vt:lpstr>Office Theme</vt:lpstr>
      <vt:lpstr>EIA: A Model to Facilitate Strategic Planning and Performance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Shelli@iaia.org</dc:creator>
  <cp:lastModifiedBy>Bryan Leach</cp:lastModifiedBy>
  <cp:revision>32</cp:revision>
  <dcterms:created xsi:type="dcterms:W3CDTF">2021-03-12T15:33:11Z</dcterms:created>
  <dcterms:modified xsi:type="dcterms:W3CDTF">2022-07-01T02:29:39Z</dcterms:modified>
</cp:coreProperties>
</file>